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9891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28" d="100"/>
          <a:sy n="28" d="100"/>
        </p:scale>
        <p:origin x="816" y="-600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296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94309-1A61-4E09-96C3-756327CCF9C9}" type="datetimeFigureOut">
              <a:rPr lang="pt-BR" smtClean="0"/>
              <a:t>23/05/2024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47D77-3526-47E9-8617-6B034A3A26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77308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 descr="Resultado de imagem para universidade fernando pessoa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269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2627" y="40252772"/>
            <a:ext cx="8527009" cy="3154193"/>
          </a:xfrm>
          <a:prstGeom prst="rect">
            <a:avLst/>
          </a:prstGeom>
        </p:spPr>
      </p:pic>
      <p:sp>
        <p:nvSpPr>
          <p:cNvPr id="6" name="Retângulo 5"/>
          <p:cNvSpPr/>
          <p:nvPr userDrawn="1"/>
        </p:nvSpPr>
        <p:spPr>
          <a:xfrm>
            <a:off x="-30095" y="40100493"/>
            <a:ext cx="32424098" cy="10200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9" t="38488" r="1299" b="33973"/>
          <a:stretch/>
        </p:blipFill>
        <p:spPr>
          <a:xfrm>
            <a:off x="225" y="-71708"/>
            <a:ext cx="32403600" cy="4104456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9" t="75207" r="1299" b="3535"/>
          <a:stretch/>
        </p:blipFill>
        <p:spPr>
          <a:xfrm>
            <a:off x="225" y="3960740"/>
            <a:ext cx="32403600" cy="3168352"/>
          </a:xfrm>
          <a:prstGeom prst="rect">
            <a:avLst/>
          </a:prstGeom>
        </p:spPr>
      </p:pic>
      <p:sp>
        <p:nvSpPr>
          <p:cNvPr id="7" name="Retângulo 6"/>
          <p:cNvSpPr/>
          <p:nvPr userDrawn="1"/>
        </p:nvSpPr>
        <p:spPr>
          <a:xfrm>
            <a:off x="-30095" y="7201100"/>
            <a:ext cx="32424098" cy="10200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199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320540" rtl="0" eaLnBrk="1" latinLnBrk="0" hangingPunct="1">
        <a:spcBef>
          <a:spcPct val="20000"/>
        </a:spcBef>
        <a:buFontTx/>
        <a:buNone/>
        <a:defRPr sz="50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indent="0" algn="l" defTabSz="4320540" rtl="0" eaLnBrk="1" latinLnBrk="0" hangingPunct="1">
        <a:spcBef>
          <a:spcPct val="20000"/>
        </a:spcBef>
        <a:buFontTx/>
        <a:buNone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indent="0" algn="l" defTabSz="4320540" rtl="0" eaLnBrk="1" latinLnBrk="0" hangingPunct="1">
        <a:spcBef>
          <a:spcPct val="20000"/>
        </a:spcBef>
        <a:buFontTx/>
        <a:buNone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indent="0" algn="l" defTabSz="4320540" rtl="0" eaLnBrk="1" latinLnBrk="0" hangingPunct="1">
        <a:spcBef>
          <a:spcPct val="20000"/>
        </a:spcBef>
        <a:buFontTx/>
        <a:buNone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0" algn="l" defTabSz="4320540" rtl="0" eaLnBrk="1" latinLnBrk="0" hangingPunct="1">
        <a:spcBef>
          <a:spcPct val="20000"/>
        </a:spcBef>
        <a:buFontTx/>
        <a:buNone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2"/>
          <p:cNvSpPr txBox="1">
            <a:spLocks/>
          </p:cNvSpPr>
          <p:nvPr/>
        </p:nvSpPr>
        <p:spPr>
          <a:xfrm>
            <a:off x="16922105" y="10153428"/>
            <a:ext cx="13789734" cy="29380210"/>
          </a:xfrm>
          <a:prstGeom prst="rect">
            <a:avLst/>
          </a:prstGeom>
          <a:noFill/>
        </p:spPr>
        <p:txBody>
          <a:bodyPr vert="horz" lIns="432054" tIns="216027" rIns="432054" bIns="216027" rtlCol="0">
            <a:normAutofit/>
          </a:bodyPr>
          <a:lstStyle>
            <a:lvl1pPr marL="1620203" indent="-1620203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10439" indent="-1350169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0067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6094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72121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88148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04175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0202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36229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pt-BR" sz="5000" dirty="0" smtClean="0"/>
              <a:t>Clique para editar o texto em 2 colunas</a:t>
            </a:r>
          </a:p>
        </p:txBody>
      </p:sp>
      <p:sp>
        <p:nvSpPr>
          <p:cNvPr id="5" name="Espaço Reservado para Texto 2"/>
          <p:cNvSpPr txBox="1">
            <a:spLocks/>
          </p:cNvSpPr>
          <p:nvPr/>
        </p:nvSpPr>
        <p:spPr>
          <a:xfrm>
            <a:off x="1620204" y="10153428"/>
            <a:ext cx="13789734" cy="29380210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>
            <a:lvl1pPr marL="0" indent="0" algn="l" defTabSz="4320540" rtl="0" eaLnBrk="1" latinLnBrk="0" hangingPunct="1">
              <a:spcBef>
                <a:spcPct val="20000"/>
              </a:spcBef>
              <a:buFontTx/>
              <a:buNone/>
              <a:defRPr sz="5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270" indent="0" algn="l" defTabSz="4320540" rtl="0" eaLnBrk="1" latinLnBrk="0" hangingPunct="1">
              <a:spcBef>
                <a:spcPct val="20000"/>
              </a:spcBef>
              <a:buFontTx/>
              <a:buNone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540" indent="0" algn="l" defTabSz="4320540" rtl="0" eaLnBrk="1" latinLnBrk="0" hangingPunct="1">
              <a:spcBef>
                <a:spcPct val="20000"/>
              </a:spcBef>
              <a:buFontTx/>
              <a:buNone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480810" indent="0" algn="l" defTabSz="4320540" rtl="0" eaLnBrk="1" latinLnBrk="0" hangingPunct="1">
              <a:spcBef>
                <a:spcPct val="20000"/>
              </a:spcBef>
              <a:buFontTx/>
              <a:buNone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641080" indent="0" algn="l" defTabSz="4320540" rtl="0" eaLnBrk="1" latinLnBrk="0" hangingPunct="1">
              <a:spcBef>
                <a:spcPct val="20000"/>
              </a:spcBef>
              <a:buFontTx/>
              <a:buNone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88148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04175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0202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362295" indent="-1080135" algn="l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lvl="0" indent="-685800" algn="just">
              <a:buFont typeface="Arial" panose="020B0604020202020204" pitchFamily="34" charset="0"/>
              <a:buChar char="•"/>
            </a:pPr>
            <a:r>
              <a:rPr lang="pt-BR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pt-BR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apresentações serão </a:t>
            </a:r>
            <a:r>
              <a:rPr lang="pt-BR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feitas </a:t>
            </a:r>
            <a:r>
              <a:rPr lang="pt-BR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 sessão de </a:t>
            </a:r>
            <a:r>
              <a:rPr lang="pt-BR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Painel </a:t>
            </a:r>
            <a:r>
              <a:rPr lang="pt-BR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dia </a:t>
            </a:r>
            <a:r>
              <a:rPr lang="pt-BR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 </a:t>
            </a:r>
            <a:r>
              <a:rPr lang="pt-BR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pt-BR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Junho </a:t>
            </a:r>
            <a:r>
              <a:rPr lang="pt-BR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pt-BR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2024, </a:t>
            </a:r>
            <a:r>
              <a:rPr lang="pt-BR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às 19h30 na FAAG. </a:t>
            </a:r>
            <a:endParaRPr lang="pt-BR" sz="4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0" indent="-685800" algn="just">
              <a:buFont typeface="Arial" panose="020B0604020202020204" pitchFamily="34" charset="0"/>
              <a:buChar char="•"/>
            </a:pPr>
            <a:r>
              <a:rPr lang="pt-BR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 obrigatório a participação e permanência de pelo menos 1 (um) dos autores durante a exposição pelo tempo de </a:t>
            </a:r>
            <a:r>
              <a:rPr lang="pt-BR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mínimo 1h30m </a:t>
            </a:r>
            <a:r>
              <a:rPr lang="pt-BR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responder às questões do público e da comissão avaliadora da área temática.</a:t>
            </a:r>
          </a:p>
          <a:p>
            <a:pPr marL="685800" lvl="0" indent="-685800" algn="just">
              <a:buFont typeface="Arial" panose="020B0604020202020204" pitchFamily="34" charset="0"/>
              <a:buChar char="•"/>
            </a:pPr>
            <a:r>
              <a:rPr lang="pt-BR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painel deverá ser disponibilizado no local </a:t>
            </a:r>
            <a:r>
              <a:rPr lang="pt-BR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indicado pela FAAG, </a:t>
            </a:r>
            <a:r>
              <a:rPr lang="pt-BR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hora antes do início do evento e retirado somente após as 21h00. </a:t>
            </a:r>
          </a:p>
          <a:p>
            <a:pPr marL="685800" lvl="0" indent="-685800" algn="just">
              <a:buFont typeface="Arial" panose="020B0604020202020204" pitchFamily="34" charset="0"/>
              <a:buChar char="•"/>
            </a:pPr>
            <a:r>
              <a:rPr lang="pt-BR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 responsabilidade do autor do trabalho a colocação e retirado do painel.</a:t>
            </a:r>
          </a:p>
          <a:p>
            <a:pPr marL="685800" lvl="0" indent="-685800" algn="just">
              <a:buFont typeface="Arial" panose="020B0604020202020204" pitchFamily="34" charset="0"/>
              <a:buChar char="•"/>
            </a:pPr>
            <a:r>
              <a:rPr lang="pt-BR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painel deve ter linguagem acadêmica, ser autoexplicativo, conforme modelo apresentado pelo evento, podendo conter ilustrações, tabelas e gráficos.</a:t>
            </a:r>
          </a:p>
          <a:p>
            <a:pPr marL="685800" lvl="0" indent="-685800" algn="just">
              <a:buFont typeface="Arial" panose="020B0604020202020204" pitchFamily="34" charset="0"/>
              <a:buChar char="•"/>
            </a:pPr>
            <a:r>
              <a:rPr lang="pt-BR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painel </a:t>
            </a:r>
            <a:r>
              <a:rPr lang="pt-BR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poderá ser produzido em papel ou lona, conter canaleta e corda, no </a:t>
            </a:r>
            <a:r>
              <a:rPr lang="pt-BR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tamanho de </a:t>
            </a:r>
            <a:r>
              <a:rPr lang="pt-BR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0,90m </a:t>
            </a:r>
            <a:r>
              <a:rPr lang="pt-BR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1,20m, conforme modelo (</a:t>
            </a:r>
            <a:r>
              <a:rPr lang="pt-BR" sz="40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template</a:t>
            </a:r>
            <a:r>
              <a:rPr lang="pt-BR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disponível do site do evento, e ser identificado com o título do trabalho (letra inicial maiúscula e demais minúsculas, fonte Arial, tamanho 60), área temática (letra maiúscula, fonte Arial, tamanho 45) e os nomes dos autores e o nome da instituição de origem (letra inicial maiúscula e demais minúsculas, fonte Arial, tamanho 40). Para os títulos introdução, metodologia ou materiais e métodos, desenvolvimento, conclusões ou considerações finais e referências sugere-se letra maiúscula, fonte Arial, tamanho 40. </a:t>
            </a:r>
          </a:p>
          <a:p>
            <a:pPr marL="685800" lvl="0" indent="-685800" algn="just">
              <a:buFont typeface="Arial" panose="020B0604020202020204" pitchFamily="34" charset="0"/>
              <a:buChar char="•"/>
            </a:pPr>
            <a:r>
              <a:rPr lang="pt-BR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Será disponibilizada condições materiais para a exposição do painel. </a:t>
            </a:r>
          </a:p>
          <a:p>
            <a:pPr marL="685800" lvl="0" indent="-685800" algn="just">
              <a:buFont typeface="Arial" panose="020B0604020202020204" pitchFamily="34" charset="0"/>
              <a:buChar char="•"/>
            </a:pPr>
            <a:r>
              <a:rPr lang="pt-BR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 autores receberão certificados de </a:t>
            </a:r>
            <a:r>
              <a:rPr lang="pt-BR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participação.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4260729" y="7489132"/>
            <a:ext cx="23841596" cy="3250349"/>
          </a:xfrm>
          <a:prstGeom prst="rect">
            <a:avLst/>
          </a:prstGeom>
        </p:spPr>
        <p:txBody>
          <a:bodyPr/>
          <a:lstStyle>
            <a:lvl1pPr marL="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27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32054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48081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64108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80135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96162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12189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28216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Clique para editar autores e instituição de origem (na</a:t>
            </a:r>
            <a:r>
              <a:rPr lang="pt-BR" sz="45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sequência, separados por ponto e vírgula)</a:t>
            </a:r>
          </a:p>
          <a:p>
            <a:pPr algn="ctr"/>
            <a:r>
              <a:rPr lang="pt-BR" sz="45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Comissão Organizadora do 8° CIM; FAAG - Faculdade de Agudos</a:t>
            </a:r>
            <a:endParaRPr lang="pt-BR" sz="45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93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 txBox="1">
            <a:spLocks/>
          </p:cNvSpPr>
          <p:nvPr/>
        </p:nvSpPr>
        <p:spPr>
          <a:xfrm>
            <a:off x="4260729" y="7489132"/>
            <a:ext cx="26198880" cy="3250349"/>
          </a:xfrm>
          <a:prstGeom prst="rect">
            <a:avLst/>
          </a:prstGeom>
        </p:spPr>
        <p:txBody>
          <a:bodyPr/>
          <a:lstStyle>
            <a:lvl1pPr marL="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6027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32054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48081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64108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80135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96162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12189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282160" indent="0" algn="ctr" defTabSz="432054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6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TRABALHO</a:t>
            </a:r>
          </a:p>
          <a:p>
            <a:pPr algn="ctr"/>
            <a:r>
              <a:rPr lang="pt-BR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Área Temática:</a:t>
            </a:r>
          </a:p>
          <a:p>
            <a:pPr algn="ctr"/>
            <a:r>
              <a:rPr lang="pt-BR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Clique </a:t>
            </a:r>
            <a:r>
              <a:rPr lang="pt-BR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para editar autores e instituição de origem (na</a:t>
            </a:r>
            <a:r>
              <a:rPr lang="pt-BR" sz="45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sequência, separados por ponto e vírgula)</a:t>
            </a:r>
          </a:p>
          <a:p>
            <a:pPr algn="ctr"/>
            <a:endParaRPr lang="pt-BR" sz="45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147"/>
          <p:cNvSpPr txBox="1">
            <a:spLocks noChangeArrowheads="1"/>
          </p:cNvSpPr>
          <p:nvPr/>
        </p:nvSpPr>
        <p:spPr bwMode="auto">
          <a:xfrm>
            <a:off x="1109663" y="11606212"/>
            <a:ext cx="15160625" cy="411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3501" tIns="89541" rIns="203501" bIns="89541">
            <a:spAutoFit/>
          </a:bodyPr>
          <a:lstStyle>
            <a:lvl1pPr defTabSz="544513">
              <a:spcBef>
                <a:spcPct val="20000"/>
              </a:spcBef>
              <a:buChar char="•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544513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544513">
              <a:spcBef>
                <a:spcPct val="20000"/>
              </a:spcBef>
              <a:buChar char="•"/>
              <a:defRPr sz="53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544513">
              <a:spcBef>
                <a:spcPct val="20000"/>
              </a:spcBef>
              <a:buChar char="–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544513">
              <a:spcBef>
                <a:spcPct val="20000"/>
              </a:spcBef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544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544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544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544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pt-BR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151"/>
          <p:cNvSpPr txBox="1">
            <a:spLocks noChangeArrowheads="1"/>
          </p:cNvSpPr>
          <p:nvPr/>
        </p:nvSpPr>
        <p:spPr bwMode="auto">
          <a:xfrm>
            <a:off x="1109663" y="24698325"/>
            <a:ext cx="15160625" cy="707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3501" tIns="89541" rIns="203501" bIns="89541">
            <a:spAutoFit/>
          </a:bodyPr>
          <a:lstStyle>
            <a:lvl1pPr defTabSz="544513">
              <a:spcBef>
                <a:spcPct val="20000"/>
              </a:spcBef>
              <a:buChar char="•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544513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544513">
              <a:spcBef>
                <a:spcPct val="20000"/>
              </a:spcBef>
              <a:buChar char="•"/>
              <a:defRPr sz="53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544513">
              <a:spcBef>
                <a:spcPct val="20000"/>
              </a:spcBef>
              <a:buChar char="–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544513">
              <a:spcBef>
                <a:spcPct val="20000"/>
              </a:spcBef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544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544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544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544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pt-BR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152"/>
          <p:cNvSpPr txBox="1">
            <a:spLocks noChangeArrowheads="1"/>
          </p:cNvSpPr>
          <p:nvPr/>
        </p:nvSpPr>
        <p:spPr bwMode="auto">
          <a:xfrm>
            <a:off x="17385800" y="34060084"/>
            <a:ext cx="13752513" cy="5105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3501" tIns="89541" rIns="203501" bIns="89541">
            <a:spAutoFit/>
          </a:bodyPr>
          <a:lstStyle>
            <a:lvl1pPr>
              <a:spcBef>
                <a:spcPct val="20000"/>
              </a:spcBef>
              <a:buChar char="•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53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pt-BR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Box 156"/>
          <p:cNvSpPr txBox="1">
            <a:spLocks noChangeArrowheads="1"/>
          </p:cNvSpPr>
          <p:nvPr/>
        </p:nvSpPr>
        <p:spPr bwMode="auto">
          <a:xfrm>
            <a:off x="17274346" y="24529949"/>
            <a:ext cx="13981113" cy="7567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3501" tIns="89541" rIns="203501" bIns="89541">
            <a:spAutoFit/>
          </a:bodyPr>
          <a:lstStyle>
            <a:lvl1pPr>
              <a:spcBef>
                <a:spcPct val="20000"/>
              </a:spcBef>
              <a:buChar char="•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53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161"/>
          <p:cNvSpPr txBox="1">
            <a:spLocks noChangeArrowheads="1"/>
          </p:cNvSpPr>
          <p:nvPr/>
        </p:nvSpPr>
        <p:spPr bwMode="auto">
          <a:xfrm>
            <a:off x="1109663" y="20161250"/>
            <a:ext cx="15160625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3501" tIns="89541" rIns="203501" bIns="89541">
            <a:spAutoFit/>
          </a:bodyPr>
          <a:lstStyle>
            <a:lvl1pPr>
              <a:spcBef>
                <a:spcPct val="20000"/>
              </a:spcBef>
              <a:buChar char="•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53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320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pt-BR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Box 162">
            <a:extLst>
              <a:ext uri="{FF2B5EF4-FFF2-40B4-BE49-F238E27FC236}">
                <a16:creationId xmlns:a16="http://schemas.microsoft.com/office/drawing/2014/main" id="{A9F98BE2-7380-4CD6-A519-06B59C958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5415" y="10610894"/>
            <a:ext cx="13500100" cy="698500"/>
          </a:xfrm>
          <a:prstGeom prst="rect">
            <a:avLst/>
          </a:prstGeom>
          <a:noFill/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400" tIns="40700" rIns="81400" bIns="40700">
            <a:spAutoFit/>
          </a:bodyPr>
          <a:lstStyle/>
          <a:p>
            <a:pPr>
              <a:defRPr/>
            </a:pPr>
            <a:r>
              <a:rPr lang="en-US" alt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INTRODUÇÃO</a:t>
            </a:r>
          </a:p>
        </p:txBody>
      </p:sp>
      <p:sp>
        <p:nvSpPr>
          <p:cNvPr id="13" name="Text Box 163">
            <a:extLst>
              <a:ext uri="{FF2B5EF4-FFF2-40B4-BE49-F238E27FC236}">
                <a16:creationId xmlns:a16="http://schemas.microsoft.com/office/drawing/2014/main" id="{7C930BD2-FBF0-40A5-A30B-C2DA6DC88E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2212" y="15946438"/>
            <a:ext cx="13501687" cy="698500"/>
          </a:xfrm>
          <a:prstGeom prst="rect">
            <a:avLst/>
          </a:prstGeom>
          <a:noFill/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400" tIns="40700" rIns="81400" bIns="40700">
            <a:spAutoFit/>
          </a:bodyPr>
          <a:lstStyle/>
          <a:p>
            <a:pPr>
              <a:defRPr/>
            </a:pPr>
            <a:r>
              <a:rPr lang="en-US" alt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OBJETIVOS</a:t>
            </a:r>
          </a:p>
        </p:txBody>
      </p:sp>
      <p:sp>
        <p:nvSpPr>
          <p:cNvPr id="14" name="Text Box 164">
            <a:extLst>
              <a:ext uri="{FF2B5EF4-FFF2-40B4-BE49-F238E27FC236}">
                <a16:creationId xmlns:a16="http://schemas.microsoft.com/office/drawing/2014/main" id="{903F7EB1-9F71-47CD-99FF-9800B2286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825" y="23736300"/>
            <a:ext cx="13350875" cy="698500"/>
          </a:xfrm>
          <a:prstGeom prst="rect">
            <a:avLst/>
          </a:prstGeom>
          <a:noFill/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400" tIns="40700" rIns="81400" bIns="40700">
            <a:spAutoFit/>
          </a:bodyPr>
          <a:lstStyle/>
          <a:p>
            <a:pPr>
              <a:defRPr/>
            </a:pPr>
            <a:r>
              <a:rPr lang="en-US" altLang="pt-BR" sz="4000" b="1" dirty="0">
                <a:latin typeface="Arial" charset="0"/>
                <a:cs typeface="Arial" charset="0"/>
              </a:rPr>
              <a:t>DESENVOLVIMENTO</a:t>
            </a:r>
          </a:p>
        </p:txBody>
      </p:sp>
      <p:sp>
        <p:nvSpPr>
          <p:cNvPr id="15" name="Text Box 166">
            <a:extLst>
              <a:ext uri="{FF2B5EF4-FFF2-40B4-BE49-F238E27FC236}">
                <a16:creationId xmlns:a16="http://schemas.microsoft.com/office/drawing/2014/main" id="{D03DC607-854F-478F-9DAE-8A1B8BF2D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92554" y="23459509"/>
            <a:ext cx="13050838" cy="698500"/>
          </a:xfrm>
          <a:prstGeom prst="rect">
            <a:avLst/>
          </a:prstGeom>
          <a:noFill/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400" tIns="40700" rIns="81400" bIns="40700">
            <a:spAutoFit/>
          </a:bodyPr>
          <a:lstStyle/>
          <a:p>
            <a:pPr>
              <a:defRPr/>
            </a:pPr>
            <a:r>
              <a:rPr lang="en-US" altLang="pt-BR" sz="4000" b="1" dirty="0">
                <a:latin typeface="Arial" charset="0"/>
                <a:cs typeface="Arial" charset="0"/>
              </a:rPr>
              <a:t>CONSIDERAÇÕES FINAIS</a:t>
            </a:r>
          </a:p>
        </p:txBody>
      </p:sp>
      <p:sp>
        <p:nvSpPr>
          <p:cNvPr id="16" name="Text Box 167">
            <a:extLst>
              <a:ext uri="{FF2B5EF4-FFF2-40B4-BE49-F238E27FC236}">
                <a16:creationId xmlns:a16="http://schemas.microsoft.com/office/drawing/2014/main" id="{7A7041B9-9E84-40AC-BD94-0BF391C817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6361" y="32511964"/>
            <a:ext cx="13050838" cy="698500"/>
          </a:xfrm>
          <a:prstGeom prst="rect">
            <a:avLst/>
          </a:prstGeom>
          <a:noFill/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400" tIns="40700" rIns="81400" bIns="40700">
            <a:spAutoFit/>
          </a:bodyPr>
          <a:lstStyle/>
          <a:p>
            <a:pPr>
              <a:defRPr/>
            </a:pPr>
            <a:r>
              <a:rPr lang="en-US" altLang="pt-BR" sz="4000" b="1" dirty="0">
                <a:latin typeface="Arial" charset="0"/>
                <a:cs typeface="Arial" charset="0"/>
              </a:rPr>
              <a:t>REFERÊNCIAS</a:t>
            </a:r>
          </a:p>
        </p:txBody>
      </p:sp>
      <p:sp>
        <p:nvSpPr>
          <p:cNvPr id="17" name="Text Box 151"/>
          <p:cNvSpPr txBox="1">
            <a:spLocks noChangeArrowheads="1"/>
          </p:cNvSpPr>
          <p:nvPr/>
        </p:nvSpPr>
        <p:spPr bwMode="auto">
          <a:xfrm>
            <a:off x="17178214" y="11531028"/>
            <a:ext cx="13752513" cy="2150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3501" tIns="89541" rIns="203501" bIns="89541">
            <a:spAutoFit/>
          </a:bodyPr>
          <a:lstStyle>
            <a:lvl1pPr>
              <a:spcBef>
                <a:spcPct val="20000"/>
              </a:spcBef>
              <a:buChar char="•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53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 eaLnBrk="1">
              <a:spcBef>
                <a:spcPct val="0"/>
              </a:spcBef>
              <a:buFontTx/>
              <a:buNone/>
            </a:pPr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pt-BR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3227388" y="37999988"/>
            <a:ext cx="1081881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0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</a:tabLst>
              <a:defRPr sz="6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</a:tabLst>
              <a:defRPr sz="53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</a:tabLs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</a:tabLs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</a:tabLs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</a:tabLs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</a:tabLs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</a:tabLs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Gráfico 1.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alt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Fonte:</a:t>
            </a:r>
            <a:r>
              <a:rPr lang="en-US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Autores</a:t>
            </a:r>
            <a:r>
              <a:rPr lang="en-US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2024) </a:t>
            </a:r>
            <a:endParaRPr lang="en-US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Gráfico 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46"/>
          <a:stretch>
            <a:fillRect/>
          </a:stretch>
        </p:blipFill>
        <p:spPr bwMode="auto">
          <a:xfrm>
            <a:off x="17282145" y="14041860"/>
            <a:ext cx="69342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Gráfico 9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46"/>
          <a:stretch>
            <a:fillRect/>
          </a:stretch>
        </p:blipFill>
        <p:spPr bwMode="auto">
          <a:xfrm>
            <a:off x="24373508" y="14070435"/>
            <a:ext cx="6246812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17986995" y="19234573"/>
            <a:ext cx="510540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0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</a:tabLst>
              <a:defRPr sz="6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</a:tabLst>
              <a:defRPr sz="53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</a:tabLs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</a:tabLs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</a:tabLs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</a:tabLs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</a:tabLs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</a:tabLs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Gráfico 2.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alt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Fonte:</a:t>
            </a:r>
            <a:r>
              <a:rPr lang="en-US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Autores</a:t>
            </a:r>
            <a:r>
              <a:rPr lang="en-US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  <a:r>
              <a:rPr lang="en-US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25073595" y="19158373"/>
            <a:ext cx="5103813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0" algn="l"/>
              </a:tabLst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</a:tabLst>
              <a:defRPr sz="6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</a:tabLst>
              <a:defRPr sz="53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</a:tabLs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</a:tabLs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</a:tabLs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</a:tabLs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</a:tabLs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</a:tabLst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Gráfico 3.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alt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Fonte:</a:t>
            </a:r>
            <a:r>
              <a:rPr lang="en-US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Autores</a:t>
            </a:r>
            <a:r>
              <a:rPr lang="en-US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r>
              <a:rPr lang="en-US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</p:txBody>
      </p:sp>
      <p:pic>
        <p:nvPicPr>
          <p:cNvPr id="23" name="Gráfico 3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40"/>
          <a:stretch>
            <a:fillRect/>
          </a:stretch>
        </p:blipFill>
        <p:spPr bwMode="auto">
          <a:xfrm>
            <a:off x="3227388" y="33085088"/>
            <a:ext cx="8532812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 Box 163">
            <a:extLst>
              <a:ext uri="{FF2B5EF4-FFF2-40B4-BE49-F238E27FC236}">
                <a16:creationId xmlns:a16="http://schemas.microsoft.com/office/drawing/2014/main" id="{AB1AE4A0-9349-4FAF-9E1D-C343BD336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2212" y="19345275"/>
            <a:ext cx="13500100" cy="698500"/>
          </a:xfrm>
          <a:prstGeom prst="rect">
            <a:avLst/>
          </a:prstGeom>
          <a:noFill/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400" tIns="40700" rIns="81400" bIns="40700">
            <a:spAutoFit/>
          </a:bodyPr>
          <a:lstStyle/>
          <a:p>
            <a:pPr>
              <a:defRPr/>
            </a:pPr>
            <a:r>
              <a:rPr lang="en-US" altLang="pt-BR" sz="4000" b="1" dirty="0">
                <a:latin typeface="Arial" charset="0"/>
                <a:cs typeface="Arial" charset="0"/>
              </a:rPr>
              <a:t>METODOLOGIA</a:t>
            </a:r>
          </a:p>
        </p:txBody>
      </p:sp>
      <p:sp>
        <p:nvSpPr>
          <p:cNvPr id="25" name="Text Box 161"/>
          <p:cNvSpPr txBox="1">
            <a:spLocks noChangeArrowheads="1"/>
          </p:cNvSpPr>
          <p:nvPr/>
        </p:nvSpPr>
        <p:spPr bwMode="auto">
          <a:xfrm>
            <a:off x="1056481" y="16951325"/>
            <a:ext cx="15160625" cy="214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3501" tIns="89541" rIns="203501" bIns="89541">
            <a:spAutoFit/>
          </a:bodyPr>
          <a:lstStyle>
            <a:lvl1pPr>
              <a:spcBef>
                <a:spcPct val="20000"/>
              </a:spcBef>
              <a:buChar char="•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53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Box 151"/>
          <p:cNvSpPr txBox="1">
            <a:spLocks noChangeArrowheads="1"/>
          </p:cNvSpPr>
          <p:nvPr/>
        </p:nvSpPr>
        <p:spPr bwMode="auto">
          <a:xfrm>
            <a:off x="17178215" y="20755121"/>
            <a:ext cx="13752513" cy="2150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3501" tIns="89541" rIns="203501" bIns="89541">
            <a:spAutoFit/>
          </a:bodyPr>
          <a:lstStyle>
            <a:lvl1pPr>
              <a:spcBef>
                <a:spcPct val="20000"/>
              </a:spcBef>
              <a:buChar char="•"/>
              <a:defRPr sz="7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53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 eaLnBrk="1">
              <a:spcBef>
                <a:spcPct val="0"/>
              </a:spcBef>
              <a:buFontTx/>
              <a:buNone/>
            </a:pPr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pt-BR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76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Personalizada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1F497D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10765</TotalTime>
  <Words>125</Words>
  <Application>Microsoft Office PowerPoint</Application>
  <PresentationFormat>Personalizar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Adhemar Valle</dc:creator>
  <cp:lastModifiedBy>Marta Cafeo</cp:lastModifiedBy>
  <cp:revision>28</cp:revision>
  <dcterms:created xsi:type="dcterms:W3CDTF">2017-02-23T18:18:40Z</dcterms:created>
  <dcterms:modified xsi:type="dcterms:W3CDTF">2024-05-23T18:27:57Z</dcterms:modified>
</cp:coreProperties>
</file>